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ihxOFDJkN/dAYBwD7NfzAXizwl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1AB3EC-5C42-4625-9D37-E54E4A419ACB}">
  <a:tblStyle styleId="{DF1AB3EC-5C42-4625-9D37-E54E4A419AC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b29425a4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ab29425a4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ab29425a41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b29425a41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ab29425a41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ab29425a41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b29425a41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ab29425a41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ab29425a41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b29425a41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ab29425a41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ab29425a41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b29425a41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ab29425a41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2ab29425a41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b29425a41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ab29425a41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2ab29425a41_0_5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b29425a41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ab29425a41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ab29425a41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fd922d6fb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8fd922d6fb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mirror the Overview</a:t>
            </a:r>
            <a:endParaRPr/>
          </a:p>
        </p:txBody>
      </p:sp>
      <p:sp>
        <p:nvSpPr>
          <p:cNvPr id="317" name="Google Shape;317;g8fd922d6fb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fd922d6f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8fd922d6f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8fd922d6f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b29425a4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ab29425a4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2ab29425a41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b29425a4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ab29425a4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ab29425a41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b29425a4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ab29425a4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2ab29425a4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b29425a41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ab29425a41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2ab29425a41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b29425a4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ab29425a4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ab29425a4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hyperlink" Target="https://maps.app.goo.gl/PxEERwLayaCSkBSc7" TargetMode="External"/><Relationship Id="rId6" Type="http://schemas.openxmlformats.org/officeDocument/2006/relationships/hyperlink" Target="https://docs.google.com/document/d/1XwOv5WBBRCLgjZ_6hsnPfbLVc44nudJ3RfWAnQzNxiY/edit?usp=sharing" TargetMode="External"/><Relationship Id="rId7" Type="http://schemas.openxmlformats.org/officeDocument/2006/relationships/hyperlink" Target="https://maps.app.goo.gl/aiK679PdbshmPgAw5" TargetMode="External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28600" y="266700"/>
            <a:ext cx="11715900" cy="63057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486311" y="1920057"/>
            <a:ext cx="6977377" cy="100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IPR Meeting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529051" y="6149300"/>
            <a:ext cx="2294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JAN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15416" y="6149298"/>
            <a:ext cx="1922317" cy="34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C/Wargo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b29425a41_0_1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ab29425a41_0_19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ab29425a41_0_1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2ab29425a41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ab29425a41_0_19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2ab29425a41_0_1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ab29425a41_0_19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4" name="Google Shape;214;g2ab29425a41_0_19"/>
          <p:cNvGraphicFramePr/>
          <p:nvPr/>
        </p:nvGraphicFramePr>
        <p:xfrm>
          <a:off x="268675" y="1509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{DF1AB3EC-5C42-4625-9D37-E54E4A419ACB}</a:tableStyleId>
              </a:tblPr>
              <a:tblGrid>
                <a:gridCol w="1111750"/>
                <a:gridCol w="1111750"/>
                <a:gridCol w="1111750"/>
              </a:tblGrid>
              <a:tr h="224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A-Staff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Irizarry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4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A-Staff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Rosner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4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A-Staff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Rodriguez, F.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Anderson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Eggers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Arias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Campbell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4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LRS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Duquette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4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LRS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Cavazos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4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Booster Club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Schrecker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4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Booster Club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Olivares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4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Honor Guard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Fresquez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248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i5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Atkinson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Vallor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Scott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Back-Up 1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Dzogbenuku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Back-Up 2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Rodriguez, C.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Back-Up 3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Burns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Back-Up 4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</a:t>
                      </a:r>
                      <a:r>
                        <a:rPr lang="en-US" sz="1000"/>
                        <a:t>Choi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b29425a41_0_12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ab29425a41_0_128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ab29425a41_0_12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ab29425a41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ab29425a41_0_12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2ab29425a41_0_12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ab29425a41_0_128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7" name="Google Shape;227;g2ab29425a41_0_128"/>
          <p:cNvGraphicFramePr/>
          <p:nvPr/>
        </p:nvGraphicFramePr>
        <p:xfrm>
          <a:off x="5200225" y="154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{DF1AB3EC-5C42-4625-9D37-E54E4A419ACB}</a:tableStyleId>
              </a:tblPr>
              <a:tblGrid>
                <a:gridCol w="2775775"/>
                <a:gridCol w="970550"/>
                <a:gridCol w="1688750"/>
                <a:gridCol w="970550"/>
              </a:tblGrid>
              <a:tr h="26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In-Processing (0830-1000)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Briefings(1100-1200)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>
                          <a:solidFill>
                            <a:srgbClr val="FFFFFF"/>
                          </a:solidFill>
                        </a:rPr>
                        <a:t>Role</a:t>
                      </a:r>
                      <a:endParaRPr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>
                          <a:solidFill>
                            <a:srgbClr val="FFFFFF"/>
                          </a:solidFill>
                        </a:rPr>
                        <a:t>Volunteer</a:t>
                      </a:r>
                      <a:endParaRPr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>
                          <a:solidFill>
                            <a:srgbClr val="FFFFFF"/>
                          </a:solidFill>
                        </a:rPr>
                        <a:t>Role</a:t>
                      </a:r>
                      <a:endParaRPr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>
                          <a:solidFill>
                            <a:srgbClr val="FFFFFF"/>
                          </a:solidFill>
                        </a:rPr>
                        <a:t>Volunteer</a:t>
                      </a:r>
                      <a:endParaRPr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Female H/W: Flight Sim Room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C/Scott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Wing Queen Remarks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C/Irizarry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Male H/W: GMC Office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C/Fresquez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Uniform Wear(in Alternates)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C/Cavazos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Female Measurements: POC Office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C/Cavazos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Uniform Wear(in Alternates)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C/Duquette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Male Measurements: Cadet Lounge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C/Duquette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Silver Wings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C/Wargo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Landing Fee: Det Classroom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C/Schrecker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Honor Guard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C/Fresquez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Dry-Fits and Polos: Det Classroom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C/Olivares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i5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C/Atkinson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Det Hallway Manager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C/Rodriguez, F.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Booster Club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C/Olivares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Joint Classroom Manager/Set-Up Slack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C/Anderson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Slide Manager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C/Scott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Breezeway Manager (Optional)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C/Rosner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Photography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C/Eggers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6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Confirm</a:t>
                      </a:r>
                      <a:r>
                        <a:rPr lang="en-US" sz="1000"/>
                        <a:t> Info and Physicals Table: Joint Hallway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C/Arias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6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JROTC/CAP/Prior Mil Table: Joint Hallway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C/Vallor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6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NCO Runner 1 (also help during NCO Time)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C/Atkinson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6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NCO Runner 2 (also help during NCO Time)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C/Campbell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26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Photography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C/Eggers</a:t>
                      </a:r>
                      <a:endParaRPr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graphicFrame>
        <p:nvGraphicFramePr>
          <p:cNvPr id="228" name="Google Shape;228;g2ab29425a41_0_128"/>
          <p:cNvGraphicFramePr/>
          <p:nvPr/>
        </p:nvGraphicFramePr>
        <p:xfrm>
          <a:off x="253675" y="154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{DF1AB3EC-5C42-4625-9D37-E54E4A419ACB}</a:tableStyleId>
              </a:tblPr>
              <a:tblGrid>
                <a:gridCol w="3385000"/>
                <a:gridCol w="1561550"/>
              </a:tblGrid>
              <a:tr h="261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Set-Up (0730-0830)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>
                          <a:solidFill>
                            <a:srgbClr val="FFFFFF"/>
                          </a:solidFill>
                        </a:rPr>
                        <a:t>Role</a:t>
                      </a:r>
                      <a:endParaRPr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>
                          <a:solidFill>
                            <a:srgbClr val="FFFFFF"/>
                          </a:solidFill>
                        </a:rPr>
                        <a:t>Volunteer</a:t>
                      </a:r>
                      <a:endParaRPr i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solidFill>
                      <a:srgbClr val="0B5394"/>
                    </a:solidFill>
                  </a:tcPr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Scales in Flight Sim Room &amp; Flight Sim Room Looks Neat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C/Campbell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Scales in GMC Office &amp; GMC Office Looks Neat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C/Rosner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Measurement Equipment: POC Office and Cadet Lounge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C/Duquette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Landing Fee Set-Up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C/Schrecker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Dry-fit and Polo Set-Up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C/Olivares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Dry-fit and Polo Set-Up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C/Schrecker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Table Set Up(Info and Physicals)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C/Cavazos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Table Set Up(NSO Table)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C/Atkinson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Table Set Up(Cap/JROTC and Prior Mil)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C/Vallor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 Placement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C/Rodriguez, F.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Sign Placement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C/Fresquez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Slides Set-Up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C/Scott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Photography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C/Eggers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Slack QR Code and Joint Classroom Looks Neat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C/Anderson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POC Office Looks Neat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C/Arias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  <a:tr h="2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Cadet Lounge Looks Neat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C/Duquette</a:t>
                      </a:r>
                      <a:endParaRPr sz="1000"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b29425a41_0_105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ab29425a41_0_105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36" name="Google Shape;236;g2ab29425a41_0_105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b29425a41_0_11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ab29425a41_0_11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ab29425a41_0_11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2ab29425a41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ab29425a41_0_11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2ab29425a41_0_11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ab29425a41_0_112"/>
          <p:cNvSpPr/>
          <p:nvPr/>
        </p:nvSpPr>
        <p:spPr>
          <a:xfrm>
            <a:off x="180900" y="1542875"/>
            <a:ext cx="67170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0730  Volunteer Arrival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0730-0830 Set-Up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0900  New Cadet Arrival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0900-1000: New Cadet In-Processing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 Weight → Flight Sim Room and GM Office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 Measurements → POC Office and Cadet Lounge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Landing Fee and Pickup Det Polo and Dry Fit → Det Classroom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Forms → Joint Classroom Foyer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Wait and Set-Up Slack → Joint Classroom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1000-1100: NCO Time → Joint Classroom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g2ab29425a41_0_112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2ab29425a41_0_112"/>
          <p:cNvSpPr txBox="1"/>
          <p:nvPr/>
        </p:nvSpPr>
        <p:spPr>
          <a:xfrm>
            <a:off x="6661475" y="1707850"/>
            <a:ext cx="51186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1100-1200: Briefings → Joint Classroom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 Cyrus?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A-Staff Remarks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 Wear 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Honor Guard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Silver Wings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Booster Club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i5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b29425a41_0_144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ab29425a41_0_144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In-Processing Walkthrough Chart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58" name="Google Shape;258;g2ab29425a41_0_144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b29425a41_0_50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ab29425a41_0_507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In-Processing</a:t>
            </a: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Walkthrough Chart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ab29425a41_0_50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2ab29425a41_0_5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ab29425a41_0_50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2ab29425a41_0_50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ab29425a41_0_50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g2ab29425a41_0_507"/>
          <p:cNvSpPr/>
          <p:nvPr/>
        </p:nvSpPr>
        <p:spPr>
          <a:xfrm>
            <a:off x="5390250" y="1505050"/>
            <a:ext cx="1411500" cy="7695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Arrive at Detachment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ab29425a41_0_507"/>
          <p:cNvSpPr/>
          <p:nvPr/>
        </p:nvSpPr>
        <p:spPr>
          <a:xfrm>
            <a:off x="5074800" y="2689325"/>
            <a:ext cx="1999800" cy="7695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Wait in Holding Area;</a:t>
            </a: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Hallway outside Det;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C/Rodriguez, F.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ab29425a41_0_507"/>
          <p:cNvSpPr/>
          <p:nvPr/>
        </p:nvSpPr>
        <p:spPr>
          <a:xfrm>
            <a:off x="4815900" y="4034850"/>
            <a:ext cx="2560200" cy="7695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Height/Weight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Flight SimRoom/GMC Office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C/Scott and C/Fresquez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ab29425a41_0_507"/>
          <p:cNvSpPr/>
          <p:nvPr/>
        </p:nvSpPr>
        <p:spPr>
          <a:xfrm>
            <a:off x="9488550" y="3974250"/>
            <a:ext cx="2399700" cy="8907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Exit Out Det Door and 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Leave Towards Breezeway;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If directions needed, 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then C/Rodriguez, F.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ab29425a41_0_507"/>
          <p:cNvSpPr/>
          <p:nvPr/>
        </p:nvSpPr>
        <p:spPr>
          <a:xfrm>
            <a:off x="9408350" y="5445675"/>
            <a:ext cx="2560200" cy="7695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Directions to Leave 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in Breezeway;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 Rosner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ab29425a41_0_507"/>
          <p:cNvSpPr/>
          <p:nvPr/>
        </p:nvSpPr>
        <p:spPr>
          <a:xfrm>
            <a:off x="143250" y="4034838"/>
            <a:ext cx="2560200" cy="7695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Uniform Measurements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POC Office/Cadet Lounge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C/Cavazos and C/Duquette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ab29425a41_0_507"/>
          <p:cNvSpPr/>
          <p:nvPr/>
        </p:nvSpPr>
        <p:spPr>
          <a:xfrm>
            <a:off x="7483125" y="4096800"/>
            <a:ext cx="1925100" cy="7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cadets fail Height/Weight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ab29425a41_0_507"/>
          <p:cNvSpPr/>
          <p:nvPr/>
        </p:nvSpPr>
        <p:spPr>
          <a:xfrm rot="5400000">
            <a:off x="709125" y="5268000"/>
            <a:ext cx="1376400" cy="63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ab29425a41_0_507"/>
          <p:cNvSpPr/>
          <p:nvPr/>
        </p:nvSpPr>
        <p:spPr>
          <a:xfrm>
            <a:off x="2831475" y="4111050"/>
            <a:ext cx="1856400" cy="769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cadets pass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Height/Weight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ab29425a41_0_507"/>
          <p:cNvSpPr txBox="1"/>
          <p:nvPr/>
        </p:nvSpPr>
        <p:spPr>
          <a:xfrm>
            <a:off x="1716825" y="5271650"/>
            <a:ext cx="205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 to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Slide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ab29425a41_0_507"/>
          <p:cNvSpPr/>
          <p:nvPr/>
        </p:nvSpPr>
        <p:spPr>
          <a:xfrm>
            <a:off x="5932400" y="2347800"/>
            <a:ext cx="2481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ab29425a41_0_507"/>
          <p:cNvSpPr/>
          <p:nvPr/>
        </p:nvSpPr>
        <p:spPr>
          <a:xfrm>
            <a:off x="5932400" y="3597738"/>
            <a:ext cx="2481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ab29425a41_0_507"/>
          <p:cNvSpPr/>
          <p:nvPr/>
        </p:nvSpPr>
        <p:spPr>
          <a:xfrm>
            <a:off x="10564400" y="5019250"/>
            <a:ext cx="2481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b29425a41_0_15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ab29425a41_0_151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In-Processing Walkthrough Chart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ab29425a41_0_15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2ab29425a41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ab29425a41_0_15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2ab29425a41_0_15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ab29425a41_0_15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g2ab29425a41_0_151"/>
          <p:cNvSpPr/>
          <p:nvPr/>
        </p:nvSpPr>
        <p:spPr>
          <a:xfrm>
            <a:off x="310575" y="1768600"/>
            <a:ext cx="2318400" cy="7695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Landing Fee ($50);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Det Classroom;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C/Schrecker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ab29425a41_0_151"/>
          <p:cNvSpPr/>
          <p:nvPr/>
        </p:nvSpPr>
        <p:spPr>
          <a:xfrm>
            <a:off x="3209525" y="1768600"/>
            <a:ext cx="2399700" cy="7695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Pick-up DryFit and Polo;</a:t>
            </a: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Det Classroom;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C/Olivares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ab29425a41_0_151"/>
          <p:cNvSpPr/>
          <p:nvPr/>
        </p:nvSpPr>
        <p:spPr>
          <a:xfrm>
            <a:off x="3380450" y="3344750"/>
            <a:ext cx="3104100" cy="8907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NCO Table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Joint Classroom Foyer;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NCOs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Runners: C/Atkinson and C/</a:t>
            </a: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Campbell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ab29425a41_0_151"/>
          <p:cNvSpPr/>
          <p:nvPr/>
        </p:nvSpPr>
        <p:spPr>
          <a:xfrm>
            <a:off x="6427075" y="1695100"/>
            <a:ext cx="2399700" cy="8907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Exit Out Det Door and 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Leave Towards Breezeway;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If directions needed, 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then C/Rodriguez, F.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2ab29425a41_0_151"/>
          <p:cNvSpPr/>
          <p:nvPr/>
        </p:nvSpPr>
        <p:spPr>
          <a:xfrm>
            <a:off x="9447875" y="1768600"/>
            <a:ext cx="2560200" cy="7695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Directions to Joint Classroom 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in Breezeway;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 Rosner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ab29425a41_0_151"/>
          <p:cNvSpPr/>
          <p:nvPr/>
        </p:nvSpPr>
        <p:spPr>
          <a:xfrm>
            <a:off x="310575" y="3389763"/>
            <a:ext cx="2560200" cy="7695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Confirm Info and Physicals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Joint Classroom Foyer;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C/Arias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ab29425a41_0_151"/>
          <p:cNvSpPr/>
          <p:nvPr/>
        </p:nvSpPr>
        <p:spPr>
          <a:xfrm>
            <a:off x="6603325" y="3407100"/>
            <a:ext cx="2560200" cy="7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CAP/JROTC/Prior Military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ab29425a41_0_151"/>
          <p:cNvSpPr/>
          <p:nvPr/>
        </p:nvSpPr>
        <p:spPr>
          <a:xfrm rot="5400000">
            <a:off x="3872125" y="4531550"/>
            <a:ext cx="429300" cy="3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2ab29425a41_0_151"/>
          <p:cNvSpPr txBox="1"/>
          <p:nvPr/>
        </p:nvSpPr>
        <p:spPr>
          <a:xfrm>
            <a:off x="4278475" y="4541300"/>
            <a:ext cx="205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2ab29425a41_0_151"/>
          <p:cNvSpPr/>
          <p:nvPr/>
        </p:nvSpPr>
        <p:spPr>
          <a:xfrm>
            <a:off x="1273275" y="1420300"/>
            <a:ext cx="2481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ab29425a41_0_151"/>
          <p:cNvSpPr/>
          <p:nvPr/>
        </p:nvSpPr>
        <p:spPr>
          <a:xfrm rot="-5400000">
            <a:off x="5894176" y="2017223"/>
            <a:ext cx="2481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ab29425a41_0_151"/>
          <p:cNvSpPr/>
          <p:nvPr/>
        </p:nvSpPr>
        <p:spPr>
          <a:xfrm rot="-5400000">
            <a:off x="9035375" y="2017300"/>
            <a:ext cx="2481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ab29425a41_0_151"/>
          <p:cNvSpPr/>
          <p:nvPr/>
        </p:nvSpPr>
        <p:spPr>
          <a:xfrm rot="-5400000">
            <a:off x="2757100" y="2017300"/>
            <a:ext cx="2481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ab29425a41_0_151"/>
          <p:cNvSpPr/>
          <p:nvPr/>
        </p:nvSpPr>
        <p:spPr>
          <a:xfrm rot="10800000">
            <a:off x="1011075" y="2746250"/>
            <a:ext cx="9645600" cy="543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ab29425a41_0_151"/>
          <p:cNvSpPr/>
          <p:nvPr/>
        </p:nvSpPr>
        <p:spPr>
          <a:xfrm rot="-5400000">
            <a:off x="3001563" y="3597738"/>
            <a:ext cx="248100" cy="27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ab29425a41_0_151"/>
          <p:cNvSpPr/>
          <p:nvPr/>
        </p:nvSpPr>
        <p:spPr>
          <a:xfrm>
            <a:off x="9282300" y="3367563"/>
            <a:ext cx="2777100" cy="8907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CAP/JROTC/Prior Military Table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Joint Classroom Foyer;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C/Vallor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ab29425a41_0_151"/>
          <p:cNvSpPr/>
          <p:nvPr/>
        </p:nvSpPr>
        <p:spPr>
          <a:xfrm>
            <a:off x="3261675" y="5212250"/>
            <a:ext cx="3104100" cy="890700"/>
          </a:xfrm>
          <a:prstGeom prst="roundRect">
            <a:avLst>
              <a:gd fmla="val 16667" name="adj"/>
            </a:avLst>
          </a:prstGeom>
          <a:solidFill>
            <a:srgbClr val="1D2260"/>
          </a:solidFill>
          <a:ln cap="flat" cmpd="sng" w="9525">
            <a:solidFill>
              <a:srgbClr val="F573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Questions/Set-Up Slack/Holding Area</a:t>
            </a:r>
            <a:endParaRPr b="1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Joint Classroom;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57322"/>
                </a:solidFill>
                <a:latin typeface="Calibri"/>
                <a:ea typeface="Calibri"/>
                <a:cs typeface="Calibri"/>
                <a:sym typeface="Calibri"/>
              </a:rPr>
              <a:t>C/Anderson</a:t>
            </a:r>
            <a:endParaRPr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ab29425a41_0_151"/>
          <p:cNvSpPr/>
          <p:nvPr/>
        </p:nvSpPr>
        <p:spPr>
          <a:xfrm flipH="1" rot="-5400000">
            <a:off x="8188525" y="2933538"/>
            <a:ext cx="1598100" cy="4768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57322"/>
          </a:solidFill>
          <a:ln cap="flat" cmpd="sng" w="9525">
            <a:solidFill>
              <a:srgbClr val="1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fd922d6fb_0_8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8fd922d6fb_0_87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8fd922d6fb_0_8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8fd922d6fb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8fd922d6fb_0_8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8fd922d6fb_0_8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8fd922d6fb_0_87"/>
          <p:cNvSpPr/>
          <p:nvPr/>
        </p:nvSpPr>
        <p:spPr>
          <a:xfrm>
            <a:off x="180895" y="1542863"/>
            <a:ext cx="12011099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 List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Schedule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In-Processing Walkthrough Chart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g8fd922d6fb_0_8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fd922d6fb_0_0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8fd922d6fb_0_0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334" name="Google Shape;334;g8fd922d6fb_0_0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"/>
          <p:cNvSpPr/>
          <p:nvPr/>
        </p:nvSpPr>
        <p:spPr>
          <a:xfrm flipH="1" rot="10800000">
            <a:off x="1385027" y="5312471"/>
            <a:ext cx="9465722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5"/>
          <p:cNvSpPr txBox="1"/>
          <p:nvPr/>
        </p:nvSpPr>
        <p:spPr>
          <a:xfrm>
            <a:off x="1728476" y="5491913"/>
            <a:ext cx="91222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"/>
          <p:cNvSpPr txBox="1"/>
          <p:nvPr/>
        </p:nvSpPr>
        <p:spPr>
          <a:xfrm>
            <a:off x="2722309" y="4352080"/>
            <a:ext cx="67911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596" y="438150"/>
            <a:ext cx="7372888" cy="391392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8" y="320782"/>
            <a:ext cx="86044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180895" y="1542863"/>
            <a:ext cx="12011106" cy="4678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 List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Schedule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In-Processing Walkthrough Chart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Emails to Recruits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17" name="Google Shape;117;p3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911928" y="320782"/>
            <a:ext cx="86044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Past Emails to Recruits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180902" y="1542875"/>
            <a:ext cx="48963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Pre-NSOP Survey </a:t>
            </a:r>
            <a:endParaRPr b="0" i="0" sz="1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4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5766050" y="1515225"/>
            <a:ext cx="607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5920" lvl="0" marL="3886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AFROTC Life Throughout the Semester</a:t>
            </a:r>
            <a:endParaRPr/>
          </a:p>
        </p:txBody>
      </p:sp>
      <p:pic>
        <p:nvPicPr>
          <p:cNvPr id="132" name="Google Shape;13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00" y="2069325"/>
            <a:ext cx="4357128" cy="354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6988" y="2069325"/>
            <a:ext cx="3649177" cy="400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6175" y="2069325"/>
            <a:ext cx="3649177" cy="190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b29425a41_0_5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ab29425a41_0_51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Past Emails to Recruits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ab29425a41_0_5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ab29425a41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ab29425a41_0_5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2ab29425a41_0_5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ab29425a41_0_51"/>
          <p:cNvSpPr/>
          <p:nvPr/>
        </p:nvSpPr>
        <p:spPr>
          <a:xfrm>
            <a:off x="180902" y="1542875"/>
            <a:ext cx="48963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 for NSOP</a:t>
            </a:r>
            <a:endParaRPr b="0" i="0" sz="1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g2ab29425a41_0_5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g2ab29425a41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50" y="1984200"/>
            <a:ext cx="3476495" cy="42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b29425a41_0_3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ab29425a41_0_31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Pre-NSOP Responses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ab29425a41_0_3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ab29425a41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ab29425a41_0_3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2ab29425a41_0_3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ab29425a41_0_31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 Responses Received (As of 1/3/2024 at 1047)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Prior-Military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g2ab29425a41_0_3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b29425a41_0_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ab29425a41_0_7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Upcoming Emails to Recruits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ab29425a41_0_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2ab29425a41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ab29425a41_0_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ab29425a41_0_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ab29425a41_0_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g2ab29425a41_0_7"/>
          <p:cNvSpPr/>
          <p:nvPr/>
        </p:nvSpPr>
        <p:spPr>
          <a:xfrm>
            <a:off x="180902" y="1466675"/>
            <a:ext cx="48963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UOD (01/03/2023)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D1C1D"/>
                </a:solidFill>
              </a:rPr>
              <a:t>Good (greeting) recruits, </a:t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D1C1D"/>
                </a:solidFill>
              </a:rPr>
              <a:t>You should already be aware, from an email sent out earlier by Staff Sergeant Taylor,  that NSOP will be conducted on January 11th. NSOP is operated as a professional environment where you are expected to act and look your best. With that, the uniform of the day (UOD) will be </a:t>
            </a:r>
            <a:r>
              <a:rPr lang="en-US" sz="1000" u="sng">
                <a:solidFill>
                  <a:srgbClr val="1D1C1D"/>
                </a:solidFill>
              </a:rPr>
              <a:t>Business casual</a:t>
            </a:r>
            <a:r>
              <a:rPr lang="en-US" sz="1000">
                <a:solidFill>
                  <a:srgbClr val="1D1C1D"/>
                </a:solidFill>
              </a:rPr>
              <a:t> (No Shorts or T-shirts, wear closed-toe shoes). Make sure you have all accommodations completed before this event. </a:t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D1C1D"/>
                </a:solidFill>
              </a:rPr>
              <a:t>When wearing our detachment polo (provided at NSOP), you will be required to wear khaki pants. If you do not own a pair, purchasing one sooner rather than later may be beneficial!</a:t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D1C1D"/>
                </a:solidFill>
              </a:rPr>
              <a:t>We are excited to meet every single one of you! If you have any questions, please email me. Thank you!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g2ab29425a41_0_7"/>
          <p:cNvSpPr txBox="1"/>
          <p:nvPr/>
        </p:nvSpPr>
        <p:spPr>
          <a:xfrm>
            <a:off x="5793650" y="1385725"/>
            <a:ext cx="60702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5920" lvl="0" marL="3886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1 Uniforms (01/04/2023)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D1C1D"/>
                </a:solidFill>
              </a:rPr>
              <a:t>Good (greeting) recruits, </a:t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D1C1D"/>
                </a:solidFill>
              </a:rPr>
              <a:t>In AFROTC, you are expected to wear a uniform specific to your class. This email contains the required uniform items which will vary depending on the environment (Physical Training, Aerospace Science Class, Leadership Laboratory).</a:t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1D1C1D"/>
                </a:solidFill>
              </a:rPr>
              <a:t>Aerospace Science Class (AS Class) / Leadership Laboratory (LLAB)</a:t>
            </a:r>
            <a:endParaRPr sz="1000" u="sng">
              <a:solidFill>
                <a:srgbClr val="1D1C1D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Khaki pants (can be slacks or any pants material, preferably not skinny jeans)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Black backpack with minimal logos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Black watch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Black dress shoes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Det polo given @ NSOP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</a:rPr>
              <a:t>Physical Training (PT):</a:t>
            </a:r>
            <a:endParaRPr sz="1000" u="sng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Light gray short sleeve T-shirt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Black shorts (can be any workout material, not tight/too short, think basketball shorts not running shorts)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Any color workout/running shoes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White socks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Same black watch</a:t>
            </a:r>
            <a:endParaRPr sz="10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D1C1D"/>
                </a:solidFill>
              </a:rPr>
              <a:t>It is best to get these items ready before the semester starts! 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b29425a41_0_70"/>
          <p:cNvSpPr txBox="1"/>
          <p:nvPr/>
        </p:nvSpPr>
        <p:spPr>
          <a:xfrm>
            <a:off x="6779075" y="2839275"/>
            <a:ext cx="4827000" cy="27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1D1C1D"/>
                </a:solidFill>
              </a:rPr>
              <a:t>Location of NSOP: Detachment 842</a:t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1D1C1D"/>
                </a:solidFill>
              </a:rPr>
              <a:t>Map View → TAG == Tobin Parking Garage; GSR == Graduate Studies and Research Building</a:t>
            </a:r>
            <a:endParaRPr sz="80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C1D"/>
              </a:solidFill>
            </a:endParaRPr>
          </a:p>
        </p:txBody>
      </p:sp>
      <p:sp>
        <p:nvSpPr>
          <p:cNvPr id="182" name="Google Shape;182;g2ab29425a41_0_7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ab29425a41_0_70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Upcoming Emails to Recruits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ab29425a41_0_7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2ab29425a41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ab29425a41_0_7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2ab29425a41_0_7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ab29425a41_0_7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g2ab29425a41_0_70"/>
          <p:cNvSpPr/>
          <p:nvPr/>
        </p:nvSpPr>
        <p:spPr>
          <a:xfrm>
            <a:off x="180900" y="1466675"/>
            <a:ext cx="7792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Official and Final NSOP Information 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(01/08/2023)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D1C1D"/>
              </a:solidFill>
            </a:endParaRPr>
          </a:p>
        </p:txBody>
      </p:sp>
      <p:sp>
        <p:nvSpPr>
          <p:cNvPr id="190" name="Google Shape;190;g2ab29425a41_0_70"/>
          <p:cNvSpPr txBox="1"/>
          <p:nvPr/>
        </p:nvSpPr>
        <p:spPr>
          <a:xfrm>
            <a:off x="34825" y="1916675"/>
            <a:ext cx="6979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***Official NSOP Information***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D966"/>
                </a:highlight>
              </a:rPr>
              <a:t>Location of NSOP:</a:t>
            </a:r>
            <a:r>
              <a:rPr lang="en-US" sz="1000">
                <a:solidFill>
                  <a:schemeClr val="dk1"/>
                </a:solidFill>
              </a:rPr>
              <a:t> Main UTSA Campus, Detachment 842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rgbClr val="212529"/>
                </a:solidFill>
              </a:rPr>
              <a:t>Graduate Studies and Research Building Room 1.220B</a:t>
            </a:r>
            <a:endParaRPr sz="1000">
              <a:solidFill>
                <a:srgbClr val="212529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rgbClr val="212529"/>
                </a:solidFill>
              </a:rPr>
              <a:t> Address: 1 UTSA Circle, San Antonio, TX 78249</a:t>
            </a:r>
            <a:endParaRPr sz="1000">
              <a:solidFill>
                <a:srgbClr val="212529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 Force ROTC, Det 842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D966"/>
                </a:highlight>
              </a:rPr>
              <a:t>Arrival/End Time:</a:t>
            </a:r>
            <a:r>
              <a:rPr lang="en-US" sz="1000">
                <a:solidFill>
                  <a:schemeClr val="dk1"/>
                </a:solidFill>
              </a:rPr>
              <a:t> 0900 - 1230; please maintain flexibility with the end time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Ensure you bring all required items mentioned in my earlier email.  Please utilize the link below for reference.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9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Spring NSOP 2024 Required Items: CHECKLIST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D966"/>
                </a:highlight>
              </a:rPr>
              <a:t>Additional Items</a:t>
            </a:r>
            <a:endParaRPr sz="10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Water, Snacks, Laptop Charger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D966"/>
                </a:highlight>
              </a:rPr>
              <a:t>Parking Location</a:t>
            </a:r>
            <a:endParaRPr sz="10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It is important to familiarize yourself with the parking options on campus prior to NSOP. We highly recommend parking in the </a:t>
            </a:r>
            <a:r>
              <a:rPr b="1" lang="en-US" sz="1000">
                <a:solidFill>
                  <a:schemeClr val="dk1"/>
                </a:solidFill>
              </a:rPr>
              <a:t>Tobin Parking Garage</a:t>
            </a:r>
            <a:r>
              <a:rPr lang="en-US" sz="1000">
                <a:solidFill>
                  <a:schemeClr val="dk1"/>
                </a:solidFill>
              </a:rPr>
              <a:t> as it is closest to the detachment -</a:t>
            </a:r>
            <a:r>
              <a:rPr b="1" lang="en-US" sz="1000">
                <a:solidFill>
                  <a:schemeClr val="dk1"/>
                </a:solidFill>
              </a:rPr>
              <a:t> a parking permit is not required but parking here does require you to pay a fee of $2.50/hr</a:t>
            </a:r>
            <a:r>
              <a:rPr lang="en-US" sz="1000">
                <a:solidFill>
                  <a:schemeClr val="dk1"/>
                </a:solidFill>
              </a:rPr>
              <a:t>. Other locations will require you to have a parking permit, which can be purchased through the UTSA site.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1" name="Google Shape;191;g2ab29425a41_0_70"/>
          <p:cNvSpPr txBox="1"/>
          <p:nvPr/>
        </p:nvSpPr>
        <p:spPr>
          <a:xfrm>
            <a:off x="6779125" y="1916675"/>
            <a:ext cx="4827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The link below includes the address to the Tobin Parking Garage.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Address: Margaret Tobin Ave, San Antonio, TX 78249</a:t>
            </a:r>
            <a:endParaRPr sz="10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US" sz="9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UTSA Tobin Ave Garage</a:t>
            </a:r>
            <a:r>
              <a:rPr lang="en-US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D966"/>
                </a:highlight>
              </a:rPr>
              <a:t>Attached below includes pictures for reference</a:t>
            </a:r>
            <a:endParaRPr sz="1200"/>
          </a:p>
        </p:txBody>
      </p:sp>
      <p:pic>
        <p:nvPicPr>
          <p:cNvPr id="192" name="Google Shape;192;g2ab29425a41_0_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1525" y="3476800"/>
            <a:ext cx="1194575" cy="133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ab29425a41_0_70"/>
          <p:cNvPicPr preferRelativeResize="0"/>
          <p:nvPr/>
        </p:nvPicPr>
        <p:blipFill rotWithShape="1">
          <a:blip r:embed="rId9">
            <a:alphaModFix/>
          </a:blip>
          <a:srcRect b="50137" l="9085" r="67777" t="1662"/>
          <a:stretch/>
        </p:blipFill>
        <p:spPr>
          <a:xfrm rot="5400000">
            <a:off x="7496025" y="4412500"/>
            <a:ext cx="1416400" cy="25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b29425a41_0_0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ab29425a41_0_0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Volunteer List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01" name="Google Shape;201;g2ab29425a41_0_0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2019-08-27T17:54:55Z</dcterms:created>
  <dc:creator>Brian Rendell</dc:creator>
</cp:coreProperties>
</file>